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74" r:id="rId3"/>
    <p:sldId id="279" r:id="rId4"/>
    <p:sldId id="257" r:id="rId5"/>
    <p:sldId id="275" r:id="rId6"/>
    <p:sldId id="276" r:id="rId7"/>
    <p:sldId id="277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25" autoAdjust="0"/>
  </p:normalViewPr>
  <p:slideViewPr>
    <p:cSldViewPr>
      <p:cViewPr varScale="1">
        <p:scale>
          <a:sx n="66" d="100"/>
          <a:sy n="66" d="100"/>
        </p:scale>
        <p:origin x="20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923D7-1C7C-402B-A4BF-2E5AD8B1685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4A441-E3C3-45CF-AA6D-B1D149FC4F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材料袋可使用图示档案袋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材料袋可使用图示档案袋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591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①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一式两份。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②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《评审申报表》内容系统自动生成，正反面打印，分别装订。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③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《评审申报表》中的单位核实情况栏由单位人事部门负责人核实后签名并加盖公章。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④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《评审申报表》中的工作总结，要重点突出专业技术工作经历、工作内容、工作业绩、专业水平、工作成果、继续教育情况、论文等。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⑤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评审申报表》内容应注意与其它申报材料相一致，如：现从事专业技术工作年限的填写应与工作经历中计算所得年限相符，工作业绩、获奖情况应与证明材料或证书相对应；工作经历与业绩、论文也有一定的关联性。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⑥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《评审申报表》中的个人声明栏，由申报者本人签名。申报专业、学科要按照《职称评审专业（学科）目录》（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2021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）中的名称规范填报。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2021/1/13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dirty="0"/>
              <a:t>2021</a:t>
            </a:r>
            <a:r>
              <a:rPr lang="zh-CN" altLang="en-US" dirty="0"/>
              <a:t>年职称申报</a:t>
            </a:r>
            <a:r>
              <a:rPr lang="zh-CN" altLang="en-US" dirty="0" smtClean="0"/>
              <a:t>材料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装订</a:t>
            </a:r>
            <a:r>
              <a:rPr lang="zh-CN" altLang="en-US" dirty="0"/>
              <a:t>指南</a:t>
            </a:r>
            <a:r>
              <a:rPr lang="en-US" altLang="zh-CN" dirty="0" smtClean="0"/>
              <a:t>-</a:t>
            </a:r>
            <a:r>
              <a:rPr lang="zh-CN" altLang="en-US" dirty="0" smtClean="0"/>
              <a:t>高级（含正高级）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苏州市专业技术人员服务中心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材料要求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zh-CN" dirty="0"/>
              <a:t>、《总目录》</a:t>
            </a:r>
          </a:p>
          <a:p>
            <a:r>
              <a:rPr lang="en-US" altLang="zh-CN" dirty="0"/>
              <a:t>2</a:t>
            </a:r>
            <a:r>
              <a:rPr lang="zh-CN" altLang="zh-CN" dirty="0"/>
              <a:t>、《专业技术资格评审申报表》（</a:t>
            </a:r>
            <a:r>
              <a:rPr lang="zh-CN" altLang="zh-CN" dirty="0" smtClean="0"/>
              <a:t>一式两份</a:t>
            </a:r>
            <a:r>
              <a:rPr lang="zh-CN" altLang="en-US" dirty="0" smtClean="0"/>
              <a:t>，按份装订成册</a:t>
            </a:r>
            <a:r>
              <a:rPr lang="zh-CN" altLang="zh-CN" dirty="0" smtClean="0"/>
              <a:t>）</a:t>
            </a:r>
            <a:endParaRPr lang="zh-CN" altLang="zh-CN" dirty="0"/>
          </a:p>
          <a:p>
            <a:r>
              <a:rPr lang="en-US" altLang="zh-CN" dirty="0"/>
              <a:t>3</a:t>
            </a:r>
            <a:r>
              <a:rPr lang="zh-CN" altLang="zh-CN" dirty="0"/>
              <a:t>、《面试答辩表》</a:t>
            </a:r>
          </a:p>
          <a:p>
            <a:r>
              <a:rPr lang="en-US" altLang="zh-CN" dirty="0"/>
              <a:t>4</a:t>
            </a:r>
            <a:r>
              <a:rPr lang="zh-CN" altLang="zh-CN" dirty="0"/>
              <a:t>、《专业技术资格人员情况简介表》</a:t>
            </a:r>
          </a:p>
          <a:p>
            <a:r>
              <a:rPr lang="en-US" altLang="zh-CN" dirty="0"/>
              <a:t>5</a:t>
            </a:r>
            <a:r>
              <a:rPr lang="zh-CN" altLang="zh-CN" dirty="0"/>
              <a:t>、其它材料按要求上</a:t>
            </a:r>
            <a:r>
              <a:rPr lang="zh-CN" altLang="zh-CN" dirty="0" smtClean="0"/>
              <a:t>传</a:t>
            </a:r>
            <a:r>
              <a:rPr lang="zh-CN" altLang="en-US" dirty="0" smtClean="0"/>
              <a:t>到报名网站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15616" y="5013176"/>
            <a:ext cx="7200800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6070" algn="ctr">
              <a:lnSpc>
                <a:spcPct val="110000"/>
              </a:lnSpc>
              <a:spcAft>
                <a:spcPts val="0"/>
              </a:spcAft>
            </a:pPr>
            <a:r>
              <a:rPr lang="zh-CN" altLang="zh-CN" sz="2800" b="1" u="sng" dirty="0">
                <a:latin typeface="Times New Roman" panose="02020603050405020304" pitchFamily="18" charset="0"/>
              </a:rPr>
              <a:t>请将总目录粘贴在档案袋外，并加盖公章</a:t>
            </a:r>
            <a:endParaRPr lang="zh-CN" altLang="zh-CN" dirty="0">
              <a:latin typeface="Times New Roman" panose="02020603050405020304" pitchFamily="18" charset="0"/>
            </a:endParaRPr>
          </a:p>
          <a:p>
            <a:pPr algn="ctr"/>
            <a:r>
              <a:rPr lang="zh-CN" altLang="zh-CN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请将</a:t>
            </a:r>
            <a:r>
              <a:rPr lang="en-US" altLang="zh-CN" sz="2800" b="1" u="sng" dirty="0">
                <a:latin typeface="Times New Roman" panose="02020603050405020304" pitchFamily="18" charset="0"/>
              </a:rPr>
              <a:t>2</a:t>
            </a:r>
            <a:r>
              <a:rPr lang="zh-CN" altLang="zh-CN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b="1" u="sng" dirty="0">
                <a:latin typeface="Times New Roman" panose="02020603050405020304" pitchFamily="18" charset="0"/>
              </a:rPr>
              <a:t>3</a:t>
            </a:r>
            <a:r>
              <a:rPr lang="zh-CN" altLang="zh-CN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b="1" u="sng" dirty="0">
                <a:latin typeface="Times New Roman" panose="02020603050405020304" pitchFamily="18" charset="0"/>
              </a:rPr>
              <a:t>4</a:t>
            </a:r>
            <a:r>
              <a:rPr lang="zh-CN" altLang="zh-CN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按顺序排列装入档案袋内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材料袋及总目录</a:t>
            </a:r>
            <a:endParaRPr lang="zh-CN" altLang="en-US" dirty="0"/>
          </a:p>
        </p:txBody>
      </p:sp>
      <p:pic>
        <p:nvPicPr>
          <p:cNvPr id="4" name="内容占位符 3" descr="IMG_20181228_16333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85786" y="2071678"/>
            <a:ext cx="3292078" cy="4389437"/>
          </a:xfr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106156"/>
            <a:ext cx="324036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46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需提交的材料</a:t>
            </a:r>
            <a:endParaRPr lang="zh-CN" altLang="en-US" dirty="0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3322712" cy="4389120"/>
          </a:xfrm>
        </p:spPr>
        <p:txBody>
          <a:bodyPr/>
          <a:lstStyle/>
          <a:p>
            <a:r>
              <a:rPr lang="en-US" altLang="zh-CN" dirty="0"/>
              <a:t>1</a:t>
            </a:r>
            <a:r>
              <a:rPr lang="zh-CN" altLang="zh-CN" dirty="0"/>
              <a:t>、《总目录》系统自动生成，</a:t>
            </a:r>
            <a:r>
              <a:rPr lang="zh-CN" altLang="zh-CN" b="1" u="sng" dirty="0"/>
              <a:t>请认真核对此页信息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96752"/>
            <a:ext cx="3564396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需提交的材料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3250704" cy="4389120"/>
          </a:xfrm>
        </p:spPr>
        <p:txBody>
          <a:bodyPr/>
          <a:lstStyle/>
          <a:p>
            <a:r>
              <a:rPr lang="en-US" altLang="zh-CN" dirty="0"/>
              <a:t>2</a:t>
            </a:r>
            <a:r>
              <a:rPr lang="zh-CN" altLang="zh-CN" dirty="0"/>
              <a:t>、《专业技术资格评审申报表》（以下简称《评审申报表》）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02138" y="980728"/>
            <a:ext cx="3867894" cy="515719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需提交的材料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3250704" cy="4389120"/>
          </a:xfrm>
        </p:spPr>
        <p:txBody>
          <a:bodyPr/>
          <a:lstStyle/>
          <a:p>
            <a:r>
              <a:rPr lang="en-US" altLang="zh-CN" dirty="0"/>
              <a:t>3</a:t>
            </a:r>
            <a:r>
              <a:rPr lang="zh-CN" altLang="zh-CN" dirty="0"/>
              <a:t>、《面试答辩表》一式一份。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000132" y="1124744"/>
            <a:ext cx="3651870" cy="48691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需提交的材料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3250704" cy="4389120"/>
          </a:xfrm>
        </p:spPr>
        <p:txBody>
          <a:bodyPr/>
          <a:lstStyle/>
          <a:p>
            <a:r>
              <a:rPr lang="en-US" altLang="zh-CN" dirty="0"/>
              <a:t>4</a:t>
            </a:r>
            <a:r>
              <a:rPr lang="zh-CN" altLang="zh-CN" dirty="0"/>
              <a:t>、《专业技术资格人员情况简介表》一式一份，系统自动生成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53" y="1958559"/>
            <a:ext cx="4871680" cy="365376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</TotalTime>
  <Words>299</Words>
  <Application>Microsoft Office PowerPoint</Application>
  <PresentationFormat>全屏显示(4:3)</PresentationFormat>
  <Paragraphs>31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隶书</vt:lpstr>
      <vt:lpstr>宋体</vt:lpstr>
      <vt:lpstr>Calibri</vt:lpstr>
      <vt:lpstr>Constantia</vt:lpstr>
      <vt:lpstr>Times New Roman</vt:lpstr>
      <vt:lpstr>Wingdings 2</vt:lpstr>
      <vt:lpstr>流畅</vt:lpstr>
      <vt:lpstr>2021年职称申报材料 装订指南-高级（含正高级）</vt:lpstr>
      <vt:lpstr>材料要求</vt:lpstr>
      <vt:lpstr>材料袋及总目录</vt:lpstr>
      <vt:lpstr>需提交的材料</vt:lpstr>
      <vt:lpstr>需提交的材料</vt:lpstr>
      <vt:lpstr>需提交的材料</vt:lpstr>
      <vt:lpstr>需提交的材料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申报材料实例</dc:title>
  <dc:creator>Administrator</dc:creator>
  <cp:lastModifiedBy>杨 晟尧</cp:lastModifiedBy>
  <cp:revision>80</cp:revision>
  <dcterms:created xsi:type="dcterms:W3CDTF">2018-12-28T01:17:00Z</dcterms:created>
  <dcterms:modified xsi:type="dcterms:W3CDTF">2021-01-13T07:00:42Z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