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7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025" autoAdjust="0"/>
  </p:normalViewPr>
  <p:slideViewPr>
    <p:cSldViewPr>
      <p:cViewPr varScale="1">
        <p:scale>
          <a:sx n="66" d="100"/>
          <a:sy n="66" d="100"/>
        </p:scale>
        <p:origin x="20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923D7-1C7C-402B-A4BF-2E5AD8B168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4A441-E3C3-45CF-AA6D-B1D149FC4F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材料袋可使用图示档案袋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主要包括：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、《专业技术资格评审申报表》（以下简称《评审申报表》）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①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申报工程师职称和初级职称（助理工程师、技术员），一式两份。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②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《评审申报表》系统自动生成，正反面打印，必须本人用钢笔或签字笔签字，字迹要端正、清楚。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③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《评审申报表》中的单位核实情况栏由单位人事部门负责人核实后签名，并加盖单位公章。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④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《评审申报表》中的工作总结，要重点突出专业技术工作经历、工作内容、工作业绩、专业水平、工作成果、继续教育情况、论文等。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⑤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评审申报表》内容应注意与其它申报材料相一致，如：现从事专业技术工作年限的填写应与工作经历中计算所得年限相符，工作业绩、获奖情况应与证明材料或证书相对应、考核等级应与年度考核表一致；工作经历与业绩、论文也有一定的关联性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⑥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《评审申报表》中的个人声明栏，由申报者本人签名。申报专业、学科要按照《职称评审专业（学科）目录》（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年）中的名称规范填报。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⑦《评审申报表》第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页内容由评委会填写，单位或个人请勿填写。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主要包括以下材料：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、本人学历、学位证书复印件。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、身份证复印件。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、所有学历均需提供《教育部学历证书电子注册备案表》（验证期要求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个月）。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2001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以来国家承认的各类高等教育学历，包括研究生、普通本专科、成人本专科、网络教育、开放教育、高等教育自学考试以及高等教育学历文凭考试等，均可在中国高等教育学生信息网，简称“学信网”上查询打印《教育部学历证书电子注册备案表》，网址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http://job.chsi.com.cn/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；实名注册后进入学信档案可以尝试绑定本人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1991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-2000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年的学历证书电子注册信息。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国外学历应提供教育部留学服务中心认证报告（即《国外学历学位认证书》）；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中专学历、军队院校学历、党校学历及无法提供《备案表》的，需提供学籍档案材料原件或复印件，复印件由档案管理部门盖章。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、现有职称证书及聘书复印件。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、现有职称的评审申报表（或呈报表、初定表）原件，或加盖档案管理专用章的复印件，或加盖颁布证部门公章的批文复印件。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、现有职业资格证书（如建造师、造价师、监理工程师等等）复印件，须加盖公章。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、事业单位申报人员近三年《年度考核表》复印件，企业人员无需提供。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、取得现职称以来的继续教育证书原件（含继续教育网站打印件）及各类专业培训证书、证明原件。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、个人参保证明（社保中心网站打印）；劳务派遣人员还应提供实际工作单位与劳务公司签订的《服务协议》及本人与劳务公司签订的《劳务派遣合同》，并在社保缴费单位申报职称。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、取得现有职称之后的专利证书及获奖证书等复印件。如属单位集体获奖的证书，应由单位出具证明，说明申报者在该获奖项目中所发挥的作用。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、评委会需要的其他材料。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所有复印件均需加盖单位公章，单位对材料真实性负连带责任。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主要包括：专业技术总结、工作业绩项目复印件，申报者本人撰写的著作、结合本人专业工作的论文等相关证明材料。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总结一般可分为五个部分：一是个人简历；二是参加过何种继续教育（培训、进修、学习）及目前的学术水平；三是重点写从事过的主要专业技术工作内容、取得的业绩及获奖情况；四是著作、论文（含技术报告、科研报告）情况；五是申报理由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取得现有职称之后的主要工作业绩、完成项目等复印件。如专业技术项目完成情况，相关项目的合同、验收、技术改进等</a:t>
            </a:r>
            <a:r>
              <a:rPr lang="zh-CN" altLang="zh-CN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能反映出本人所起作用的材料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。如建筑设计专业要求提供本人设计的图纸。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提供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篇任现职以来由本人结合工作实际撰写，独著或作为第一作者完成的，能代表本人学术水平的专业论文，无需发表，无需多报。所有论文需在报名网站上上传电子文档（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格式）备查，电子档名称为论文题目名称。已发表的论文要同时在其他附件区域上传发表论文当期的期刊封面、封底、目录和正文扫描件。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A441-E3C3-45CF-AA6D-B1D149FC4F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2021</a:t>
            </a:r>
            <a:r>
              <a:rPr lang="zh-CN" altLang="en-US" dirty="0" smtClean="0"/>
              <a:t>年职称申报</a:t>
            </a:r>
            <a:r>
              <a:rPr lang="zh-CN" altLang="en-US" dirty="0" smtClean="0"/>
              <a:t>材料</a:t>
            </a:r>
            <a:r>
              <a:rPr lang="zh-CN" altLang="en-US" dirty="0" smtClean="0"/>
              <a:t>袋装订指南</a:t>
            </a:r>
            <a:r>
              <a:rPr lang="en-US" altLang="zh-CN" dirty="0" smtClean="0"/>
              <a:t>-</a:t>
            </a:r>
            <a:r>
              <a:rPr lang="zh-CN" altLang="en-US" dirty="0" smtClean="0"/>
              <a:t>中初级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苏州市专业技术人员服务中心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第二分册</a:t>
            </a:r>
            <a:endParaRPr lang="zh-CN" altLang="en-US" dirty="0"/>
          </a:p>
        </p:txBody>
      </p:sp>
      <p:pic>
        <p:nvPicPr>
          <p:cNvPr id="10" name="内容占位符 9" descr="IMG_20181227_164345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429124" y="1142984"/>
            <a:ext cx="3720706" cy="4960941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ea"/>
              </a:rPr>
              <a:t>9</a:t>
            </a:r>
            <a:r>
              <a:rPr lang="zh-CN" altLang="en-US" dirty="0" smtClean="0">
                <a:latin typeface="+mn-ea"/>
              </a:rPr>
              <a:t>、插页</a:t>
            </a:r>
            <a:r>
              <a:rPr lang="en-US" dirty="0" smtClean="0">
                <a:latin typeface="+mn-ea"/>
              </a:rPr>
              <a:t>2</a:t>
            </a:r>
            <a:r>
              <a:rPr lang="zh-CN" altLang="en-US" dirty="0" smtClean="0">
                <a:latin typeface="+mn-ea"/>
              </a:rPr>
              <a:t>（彩页）</a:t>
            </a:r>
            <a:endParaRPr lang="zh-CN" altLang="en-US" dirty="0">
              <a:latin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第二分册</a:t>
            </a:r>
            <a:endParaRPr lang="zh-CN" altLang="en-US" dirty="0"/>
          </a:p>
        </p:txBody>
      </p:sp>
      <p:pic>
        <p:nvPicPr>
          <p:cNvPr id="6" name="内容占位符 5" descr="IMG_20181227_164333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572000" y="1285860"/>
            <a:ext cx="3506392" cy="4675189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143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10</a:t>
            </a:r>
            <a:r>
              <a:rPr lang="zh-CN" altLang="zh-CN" dirty="0"/>
              <a:t>、事业单位考核表（企业人员无需提供）</a:t>
            </a:r>
            <a:endParaRPr lang="zh-CN" altLang="zh-CN" dirty="0"/>
          </a:p>
          <a:p>
            <a:r>
              <a:rPr lang="en-US" altLang="zh-CN" dirty="0"/>
              <a:t>11</a:t>
            </a:r>
            <a:r>
              <a:rPr lang="zh-CN" altLang="zh-CN" dirty="0"/>
              <a:t>、继续教育证明</a:t>
            </a:r>
            <a:endParaRPr lang="zh-CN" altLang="zh-CN" dirty="0"/>
          </a:p>
          <a:p>
            <a:r>
              <a:rPr lang="en-US" altLang="zh-CN" dirty="0"/>
              <a:t>12</a:t>
            </a:r>
            <a:r>
              <a:rPr lang="zh-CN" altLang="zh-CN" dirty="0"/>
              <a:t>、个人参保证明</a:t>
            </a:r>
            <a:endParaRPr lang="zh-CN" altLang="zh-CN" dirty="0"/>
          </a:p>
          <a:p>
            <a:r>
              <a:rPr lang="en-US" altLang="zh-CN" dirty="0"/>
              <a:t>13</a:t>
            </a:r>
            <a:r>
              <a:rPr lang="zh-CN" altLang="zh-CN" dirty="0"/>
              <a:t>、专利证书、获奖证书</a:t>
            </a:r>
            <a:endParaRPr lang="zh-CN" altLang="zh-CN" dirty="0"/>
          </a:p>
          <a:p>
            <a:r>
              <a:rPr lang="en-US" altLang="zh-CN" dirty="0"/>
              <a:t>14</a:t>
            </a:r>
            <a:r>
              <a:rPr lang="zh-CN" altLang="zh-CN" dirty="0"/>
              <a:t>、另需提供的材料</a:t>
            </a:r>
            <a:endParaRPr lang="zh-CN" altLang="zh-C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第三分册</a:t>
            </a:r>
            <a:endParaRPr lang="zh-CN" altLang="en-US" dirty="0"/>
          </a:p>
        </p:txBody>
      </p:sp>
      <p:pic>
        <p:nvPicPr>
          <p:cNvPr id="10" name="内容占位符 9" descr="IMG_20181227_163434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286248" y="928670"/>
            <a:ext cx="3929090" cy="5238786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</a:rPr>
              <a:t>（装订成册）</a:t>
            </a:r>
            <a:endParaRPr lang="en-US" dirty="0" smtClean="0">
              <a:latin typeface="+mn-ea"/>
            </a:endParaRPr>
          </a:p>
          <a:p>
            <a:r>
              <a:rPr lang="en-US" dirty="0" smtClean="0">
                <a:latin typeface="+mn-ea"/>
              </a:rPr>
              <a:t>1</a:t>
            </a:r>
            <a:r>
              <a:rPr lang="zh-CN" altLang="en-US" dirty="0" smtClean="0">
                <a:latin typeface="+mn-ea"/>
              </a:rPr>
              <a:t>、第三分册目录</a:t>
            </a:r>
            <a:endParaRPr lang="zh-CN" altLang="en-US" dirty="0">
              <a:latin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第三分册</a:t>
            </a:r>
            <a:endParaRPr lang="zh-CN" altLang="en-US" dirty="0"/>
          </a:p>
        </p:txBody>
      </p:sp>
      <p:pic>
        <p:nvPicPr>
          <p:cNvPr id="14" name="内容占位符 13" descr="IMG_20181227_165311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500562" y="1285860"/>
            <a:ext cx="3571900" cy="4762533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ea"/>
              </a:rPr>
              <a:t>2</a:t>
            </a:r>
            <a:r>
              <a:rPr lang="zh-CN" altLang="en-US" dirty="0" smtClean="0">
                <a:latin typeface="+mn-ea"/>
              </a:rPr>
              <a:t>、插页</a:t>
            </a:r>
            <a:r>
              <a:rPr lang="en-US" dirty="0" smtClean="0">
                <a:latin typeface="+mn-ea"/>
              </a:rPr>
              <a:t>3</a:t>
            </a:r>
            <a:r>
              <a:rPr lang="zh-CN" altLang="en-US" dirty="0" smtClean="0">
                <a:latin typeface="+mn-ea"/>
              </a:rPr>
              <a:t>（彩页）</a:t>
            </a:r>
            <a:endParaRPr lang="zh-CN" altLang="en-US" dirty="0">
              <a:latin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第三分册</a:t>
            </a:r>
            <a:endParaRPr lang="zh-CN" altLang="en-US" dirty="0"/>
          </a:p>
        </p:txBody>
      </p:sp>
      <p:pic>
        <p:nvPicPr>
          <p:cNvPr id="8" name="内容占位符 7" descr="IMG_20181227_165320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429124" y="1142984"/>
            <a:ext cx="3643338" cy="4857784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ea"/>
              </a:rPr>
              <a:t>3</a:t>
            </a:r>
            <a:r>
              <a:rPr lang="zh-CN" altLang="en-US" dirty="0" smtClean="0">
                <a:latin typeface="+mn-ea"/>
              </a:rPr>
              <a:t>、专业技术工作总结</a:t>
            </a:r>
            <a:endParaRPr lang="zh-CN" altLang="en-US" dirty="0">
              <a:latin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第三分册</a:t>
            </a:r>
            <a:endParaRPr lang="zh-CN" altLang="en-US" dirty="0"/>
          </a:p>
        </p:txBody>
      </p:sp>
      <p:pic>
        <p:nvPicPr>
          <p:cNvPr id="6" name="内容占位符 5" descr="IMG_20181227_165326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500562" y="1357298"/>
            <a:ext cx="3292078" cy="4389437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ea"/>
              </a:rPr>
              <a:t>4</a:t>
            </a:r>
            <a:r>
              <a:rPr lang="zh-CN" altLang="en-US" dirty="0" smtClean="0">
                <a:latin typeface="+mn-ea"/>
              </a:rPr>
              <a:t>、主要工作业绩、完成项目复印件</a:t>
            </a:r>
            <a:endParaRPr lang="zh-CN" altLang="en-US" dirty="0">
              <a:latin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第三分册</a:t>
            </a:r>
            <a:endParaRPr lang="zh-CN" altLang="en-US" dirty="0"/>
          </a:p>
        </p:txBody>
      </p:sp>
      <p:pic>
        <p:nvPicPr>
          <p:cNvPr id="8" name="内容占位符 7" descr="IMG_20181227_165333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500562" y="1000108"/>
            <a:ext cx="3750495" cy="5000660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ea"/>
              </a:rPr>
              <a:t>5</a:t>
            </a:r>
            <a:r>
              <a:rPr lang="zh-CN" altLang="en-US" dirty="0" smtClean="0">
                <a:latin typeface="+mn-ea"/>
              </a:rPr>
              <a:t>、论文（作品）证明材料（一）</a:t>
            </a:r>
            <a:endParaRPr lang="zh-CN" altLang="en-US" dirty="0" smtClean="0">
              <a:latin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第三分册</a:t>
            </a:r>
            <a:endParaRPr lang="zh-CN" altLang="en-US" dirty="0"/>
          </a:p>
        </p:txBody>
      </p:sp>
      <p:pic>
        <p:nvPicPr>
          <p:cNvPr id="6" name="内容占位符 5" descr="IMG_20181227_165343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500562" y="1071546"/>
            <a:ext cx="3643338" cy="4857784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ea"/>
              </a:rPr>
              <a:t>6</a:t>
            </a:r>
            <a:r>
              <a:rPr lang="zh-CN" altLang="en-US" dirty="0" smtClean="0">
                <a:latin typeface="+mn-ea"/>
              </a:rPr>
              <a:t>、论文（一）内容</a:t>
            </a:r>
            <a:endParaRPr lang="zh-CN" altLang="en-US" dirty="0" smtClean="0">
              <a:latin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第三分册</a:t>
            </a:r>
            <a:endParaRPr lang="zh-CN" altLang="en-US" dirty="0"/>
          </a:p>
        </p:txBody>
      </p:sp>
      <p:pic>
        <p:nvPicPr>
          <p:cNvPr id="8" name="内容占位符 7" descr="IMG_20181227_165333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500563" y="1000108"/>
            <a:ext cx="3589760" cy="4786346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ea"/>
              </a:rPr>
              <a:t>7</a:t>
            </a:r>
            <a:r>
              <a:rPr lang="zh-CN" altLang="en-US" dirty="0" smtClean="0">
                <a:latin typeface="+mn-ea"/>
              </a:rPr>
              <a:t>、论文（作品）证明材料（二）</a:t>
            </a:r>
            <a:endParaRPr lang="zh-CN" altLang="en-US" dirty="0" smtClean="0">
              <a:latin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第三分册</a:t>
            </a:r>
            <a:endParaRPr lang="zh-CN" altLang="en-US" dirty="0"/>
          </a:p>
        </p:txBody>
      </p:sp>
      <p:pic>
        <p:nvPicPr>
          <p:cNvPr id="8" name="内容占位符 7" descr="IMG_20181227_165407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429124" y="785794"/>
            <a:ext cx="3589760" cy="4786346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ea"/>
              </a:rPr>
              <a:t>8</a:t>
            </a:r>
            <a:r>
              <a:rPr lang="zh-CN" altLang="en-US" dirty="0" smtClean="0"/>
              <a:t>、论文（二）内容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材料袋及总目录</a:t>
            </a:r>
            <a:endParaRPr lang="zh-CN" altLang="en-US" dirty="0"/>
          </a:p>
        </p:txBody>
      </p:sp>
      <p:pic>
        <p:nvPicPr>
          <p:cNvPr id="4" name="内容占位符 3" descr="IMG_20181228_163331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785786" y="2071678"/>
            <a:ext cx="3292078" cy="4389437"/>
          </a:xfrm>
        </p:spPr>
      </p:pic>
      <p:pic>
        <p:nvPicPr>
          <p:cNvPr id="5" name="图片 4" descr="IMG_20181228_1638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2071678"/>
            <a:ext cx="3304007" cy="440534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材料袋</a:t>
            </a:r>
            <a:br>
              <a:rPr lang="en-US" altLang="zh-CN" dirty="0" smtClean="0"/>
            </a:br>
            <a:r>
              <a:rPr lang="zh-CN" altLang="en-US" dirty="0" smtClean="0"/>
              <a:t>及总目录</a:t>
            </a:r>
            <a:endParaRPr lang="zh-CN" altLang="en-US" dirty="0"/>
          </a:p>
        </p:txBody>
      </p:sp>
      <p:pic>
        <p:nvPicPr>
          <p:cNvPr id="4" name="内容占位符 3" descr="IMG_20181227_155621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286248" y="714356"/>
            <a:ext cx="4214842" cy="5619789"/>
          </a:xfrm>
        </p:spPr>
      </p:pic>
      <p:sp>
        <p:nvSpPr>
          <p:cNvPr id="5" name="TextBox 4"/>
          <p:cNvSpPr txBox="1"/>
          <p:nvPr/>
        </p:nvSpPr>
        <p:spPr>
          <a:xfrm>
            <a:off x="714348" y="2714620"/>
            <a:ext cx="22145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总目录（系统自动生成）打印后后用双面胶牢固粘贴在档案袋外，并加盖公司公章。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材料袋内容</a:t>
            </a:r>
            <a:endParaRPr lang="zh-CN" altLang="en-US" dirty="0"/>
          </a:p>
        </p:txBody>
      </p:sp>
      <p:pic>
        <p:nvPicPr>
          <p:cNvPr id="4" name="内容占位符 3" descr="IMG_20181227_165557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3000364" y="1928802"/>
            <a:ext cx="5852583" cy="4389437"/>
          </a:xfrm>
        </p:spPr>
      </p:pic>
      <p:sp>
        <p:nvSpPr>
          <p:cNvPr id="5" name="TextBox 4"/>
          <p:cNvSpPr txBox="1"/>
          <p:nvPr/>
        </p:nvSpPr>
        <p:spPr>
          <a:xfrm>
            <a:off x="285720" y="2071678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将第一、二、三分册分别装入档案袋内，每个分册按编号排序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第一分册</a:t>
            </a:r>
            <a:endParaRPr lang="zh-CN" altLang="en-US" dirty="0"/>
          </a:p>
        </p:txBody>
      </p:sp>
      <p:pic>
        <p:nvPicPr>
          <p:cNvPr id="4" name="内容占位符 3" descr="IMG_20181227_160406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357686" y="785794"/>
            <a:ext cx="4363648" cy="5818196"/>
          </a:xfrm>
        </p:spPr>
      </p:pic>
      <p:sp>
        <p:nvSpPr>
          <p:cNvPr id="5" name="TextBox 4"/>
          <p:cNvSpPr txBox="1"/>
          <p:nvPr/>
        </p:nvSpPr>
        <p:spPr>
          <a:xfrm>
            <a:off x="642910" y="2428868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整体不装订，</a:t>
            </a:r>
            <a:r>
              <a:rPr lang="zh-CN" altLang="en-US" dirty="0" smtClean="0">
                <a:latin typeface="+mn-ea"/>
              </a:rPr>
              <a:t>可用</a:t>
            </a:r>
            <a:r>
              <a:rPr lang="zh-CN" altLang="en-US" dirty="0" smtClean="0"/>
              <a:t>长尾夹固定，申报表需按份单独装订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第一分册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1928802"/>
            <a:ext cx="36433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zh-CN" dirty="0"/>
              <a:t>、第一分册目录</a:t>
            </a:r>
            <a:endParaRPr lang="zh-CN" altLang="zh-CN" dirty="0"/>
          </a:p>
          <a:p>
            <a:r>
              <a:rPr lang="en-US" altLang="zh-CN" dirty="0"/>
              <a:t>2</a:t>
            </a:r>
            <a:r>
              <a:rPr lang="zh-CN" altLang="zh-CN" dirty="0"/>
              <a:t>、《评审申报表》（</a:t>
            </a:r>
            <a:r>
              <a:rPr lang="zh-CN" altLang="zh-CN" dirty="0" smtClean="0"/>
              <a:t>一式两份</a:t>
            </a:r>
            <a:r>
              <a:rPr lang="zh-CN" altLang="en-US" dirty="0" smtClean="0"/>
              <a:t>，单独装订成册</a:t>
            </a:r>
            <a:r>
              <a:rPr lang="zh-CN" altLang="zh-CN" dirty="0" smtClean="0"/>
              <a:t>）</a:t>
            </a:r>
            <a:endParaRPr lang="zh-CN" altLang="zh-CN" dirty="0"/>
          </a:p>
          <a:p>
            <a:r>
              <a:rPr lang="en-US" altLang="zh-CN" dirty="0"/>
              <a:t>3</a:t>
            </a:r>
            <a:r>
              <a:rPr lang="zh-CN" altLang="zh-CN" dirty="0"/>
              <a:t>、《照片页》</a:t>
            </a:r>
            <a:endParaRPr lang="zh-CN" altLang="zh-CN" dirty="0"/>
          </a:p>
          <a:p>
            <a:r>
              <a:rPr lang="en-US" altLang="zh-CN" dirty="0"/>
              <a:t>4</a:t>
            </a:r>
            <a:r>
              <a:rPr lang="zh-CN" altLang="zh-CN" dirty="0"/>
              <a:t>、《专业技术资格人员情况简介表》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01047" y="847149"/>
            <a:ext cx="3825806" cy="510107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第二分册</a:t>
            </a:r>
            <a:endParaRPr lang="zh-CN" altLang="en-US" dirty="0"/>
          </a:p>
        </p:txBody>
      </p:sp>
      <p:pic>
        <p:nvPicPr>
          <p:cNvPr id="6" name="内容占位符 5" descr="IMG_20181227_164303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214810" y="1000108"/>
            <a:ext cx="4006458" cy="5341944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</a:rPr>
              <a:t>（装订成册）</a:t>
            </a:r>
            <a:endParaRPr lang="en-US" altLang="zh-CN" dirty="0" smtClean="0">
              <a:latin typeface="+mn-ea"/>
            </a:endParaRPr>
          </a:p>
          <a:p>
            <a:r>
              <a:rPr lang="en-US" dirty="0" smtClean="0">
                <a:latin typeface="+mn-ea"/>
              </a:rPr>
              <a:t>1 </a:t>
            </a:r>
            <a:r>
              <a:rPr lang="zh-CN" altLang="en-US" dirty="0" smtClean="0">
                <a:latin typeface="+mn-ea"/>
              </a:rPr>
              <a:t>、第二分册目录</a:t>
            </a:r>
            <a:endParaRPr lang="zh-CN" altLang="en-US" dirty="0">
              <a:latin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第二分册</a:t>
            </a:r>
            <a:endParaRPr lang="zh-CN" altLang="en-US" dirty="0"/>
          </a:p>
        </p:txBody>
      </p:sp>
      <p:pic>
        <p:nvPicPr>
          <p:cNvPr id="8" name="内容占位符 7" descr="IMG_20181227_164319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572000" y="1071546"/>
            <a:ext cx="3911231" cy="5214974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ea"/>
              </a:rPr>
              <a:t>2 </a:t>
            </a:r>
            <a:r>
              <a:rPr lang="zh-CN" altLang="en-US" dirty="0" smtClean="0">
                <a:latin typeface="+mn-ea"/>
              </a:rPr>
              <a:t>、插页</a:t>
            </a:r>
            <a:r>
              <a:rPr lang="en-US" dirty="0" smtClean="0">
                <a:latin typeface="+mn-ea"/>
              </a:rPr>
              <a:t>1</a:t>
            </a:r>
            <a:r>
              <a:rPr lang="zh-CN" altLang="en-US" dirty="0" smtClean="0">
                <a:latin typeface="+mn-ea"/>
              </a:rPr>
              <a:t>（彩页）</a:t>
            </a:r>
            <a:endParaRPr lang="en-US" altLang="zh-CN" dirty="0" smtClean="0">
              <a:latin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第二分册</a:t>
            </a:r>
            <a:endParaRPr lang="zh-CN" altLang="en-US" dirty="0"/>
          </a:p>
        </p:txBody>
      </p:sp>
      <p:pic>
        <p:nvPicPr>
          <p:cNvPr id="6" name="内容占位符 5" descr="IMG_20181227_164333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643438" y="1500174"/>
            <a:ext cx="3292078" cy="4389437"/>
          </a:xfr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1432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</a:t>
            </a:r>
            <a:r>
              <a:rPr lang="zh-CN" altLang="zh-CN" dirty="0"/>
              <a:t>、学历、学位证书复印件</a:t>
            </a:r>
            <a:endParaRPr lang="zh-CN" altLang="zh-CN" dirty="0"/>
          </a:p>
          <a:p>
            <a:r>
              <a:rPr lang="en-US" altLang="zh-CN" dirty="0"/>
              <a:t>4</a:t>
            </a:r>
            <a:r>
              <a:rPr lang="zh-CN" altLang="zh-CN" dirty="0"/>
              <a:t>、身份证复印件</a:t>
            </a:r>
            <a:endParaRPr lang="zh-CN" altLang="zh-CN" dirty="0"/>
          </a:p>
          <a:p>
            <a:r>
              <a:rPr lang="en-US" altLang="zh-CN" dirty="0"/>
              <a:t>5</a:t>
            </a:r>
            <a:r>
              <a:rPr lang="zh-CN" altLang="zh-CN" dirty="0"/>
              <a:t>、《教育部学历注册备案表》或《国外学历学位认证书》或学籍档案材料</a:t>
            </a:r>
            <a:endParaRPr lang="zh-CN" altLang="zh-CN" dirty="0"/>
          </a:p>
          <a:p>
            <a:r>
              <a:rPr lang="en-US" altLang="zh-CN" dirty="0"/>
              <a:t>6</a:t>
            </a:r>
            <a:r>
              <a:rPr lang="zh-CN" altLang="zh-CN" dirty="0"/>
              <a:t>、现有职称证书及聘书复印件</a:t>
            </a:r>
            <a:endParaRPr lang="zh-CN" altLang="zh-CN" dirty="0"/>
          </a:p>
          <a:p>
            <a:r>
              <a:rPr lang="en-US" altLang="zh-CN" dirty="0"/>
              <a:t>7</a:t>
            </a:r>
            <a:r>
              <a:rPr lang="zh-CN" altLang="zh-CN" dirty="0"/>
              <a:t>、现有职称评审申报表、初定表或批文</a:t>
            </a:r>
            <a:endParaRPr lang="zh-CN" altLang="zh-CN" dirty="0"/>
          </a:p>
          <a:p>
            <a:r>
              <a:rPr lang="en-US" altLang="zh-CN" dirty="0"/>
              <a:t>8</a:t>
            </a:r>
            <a:r>
              <a:rPr lang="zh-CN" altLang="zh-CN" dirty="0"/>
              <a:t>、现有职业资格证书复印件</a:t>
            </a:r>
            <a:endParaRPr lang="zh-CN" altLang="zh-CN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544</Words>
  <Application>WPS 演示</Application>
  <PresentationFormat>全屏显示(4:3)</PresentationFormat>
  <Paragraphs>94</Paragraphs>
  <Slides>19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宋体</vt:lpstr>
      <vt:lpstr>Wingdings</vt:lpstr>
      <vt:lpstr>Wingdings 2</vt:lpstr>
      <vt:lpstr>Constantia</vt:lpstr>
      <vt:lpstr>Calibri</vt:lpstr>
      <vt:lpstr>隶书</vt:lpstr>
      <vt:lpstr>微软雅黑</vt:lpstr>
      <vt:lpstr>Arial Unicode MS</vt:lpstr>
      <vt:lpstr>流畅</vt:lpstr>
      <vt:lpstr>2020年职称申报材料袋装订指南-中初级</vt:lpstr>
      <vt:lpstr>材料袋及总目录</vt:lpstr>
      <vt:lpstr>材料袋 及总目录</vt:lpstr>
      <vt:lpstr>材料袋内容</vt:lpstr>
      <vt:lpstr>第一分册</vt:lpstr>
      <vt:lpstr>第一分册</vt:lpstr>
      <vt:lpstr>第二分册</vt:lpstr>
      <vt:lpstr>第二分册</vt:lpstr>
      <vt:lpstr>第二分册</vt:lpstr>
      <vt:lpstr>第二分册</vt:lpstr>
      <vt:lpstr>第二分册</vt:lpstr>
      <vt:lpstr>第三分册</vt:lpstr>
      <vt:lpstr>第三分册</vt:lpstr>
      <vt:lpstr>第三分册</vt:lpstr>
      <vt:lpstr>第三分册</vt:lpstr>
      <vt:lpstr>第三分册</vt:lpstr>
      <vt:lpstr>第三分册</vt:lpstr>
      <vt:lpstr>第三分册</vt:lpstr>
      <vt:lpstr>第三分册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申报材料实例</dc:title>
  <dc:creator>Administrator</dc:creator>
  <cp:lastModifiedBy>涛声依旧.</cp:lastModifiedBy>
  <cp:revision>69</cp:revision>
  <dcterms:created xsi:type="dcterms:W3CDTF">2018-12-28T01:17:00Z</dcterms:created>
  <dcterms:modified xsi:type="dcterms:W3CDTF">2021-01-13T05:36:19Z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